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65" r:id="rId4"/>
    <p:sldId id="266" r:id="rId5"/>
    <p:sldId id="267" r:id="rId6"/>
    <p:sldId id="258" r:id="rId7"/>
    <p:sldId id="268" r:id="rId8"/>
    <p:sldId id="260" r:id="rId9"/>
    <p:sldId id="269" r:id="rId10"/>
    <p:sldId id="270" r:id="rId11"/>
    <p:sldId id="271" r:id="rId12"/>
    <p:sldId id="259" r:id="rId13"/>
    <p:sldId id="264" r:id="rId14"/>
    <p:sldId id="262" r:id="rId15"/>
    <p:sldId id="263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33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3EBBD24-150B-4FD9-9FA4-A120F53B528B}" type="datetimeFigureOut">
              <a:rPr lang="en-US" smtClean="0"/>
              <a:pPr/>
              <a:t>6/15/2012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D1000E5-EEC3-4891-A511-B5E79E1D5964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ritingfix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1143000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Using Mentor Texts with Struggling Readers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Katherine </a:t>
            </a:r>
            <a:r>
              <a:rPr lang="en-US" dirty="0" err="1" smtClean="0"/>
              <a:t>Rydzy</a:t>
            </a:r>
            <a:endParaRPr lang="en-US" dirty="0" smtClean="0"/>
          </a:p>
          <a:p>
            <a:pPr algn="ctr"/>
            <a:r>
              <a:rPr lang="en-US" dirty="0" smtClean="0"/>
              <a:t>Diagnosis and Correction of Reading Difficulties</a:t>
            </a:r>
          </a:p>
          <a:p>
            <a:pPr algn="ctr"/>
            <a:r>
              <a:rPr lang="en-US" dirty="0" smtClean="0"/>
              <a:t>December, 2010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Structure </a:t>
            </a:r>
            <a:r>
              <a:rPr lang="en-US" sz="2400" dirty="0" smtClean="0"/>
              <a:t>(</a:t>
            </a:r>
            <a:r>
              <a:rPr lang="en-US" sz="1800" dirty="0" smtClean="0"/>
              <a:t>from</a:t>
            </a:r>
            <a:r>
              <a:rPr lang="en-US" sz="2400" dirty="0" smtClean="0"/>
              <a:t> </a:t>
            </a:r>
            <a:r>
              <a:rPr lang="en-US" sz="1800" dirty="0" smtClean="0"/>
              <a:t>Harrison</a:t>
            </a:r>
            <a:r>
              <a:rPr lang="en-US" sz="2400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The Important Book </a:t>
            </a:r>
          </a:p>
          <a:p>
            <a:r>
              <a:rPr lang="en-US" dirty="0" smtClean="0"/>
              <a:t>Probably the most widely used “structure mentor text.” It provides a simple-to-follow pattern that is repeated on every page, each page exploring a different topic: wind, apples, etc.</a:t>
            </a:r>
          </a:p>
          <a:p>
            <a:r>
              <a:rPr lang="en-US" dirty="0" smtClean="0"/>
              <a:t>Students can write “Important Book-inspired” passages about any topics of study—science, history, geography—or  about more personal topics they have a connection to. The book’s very safe structure can be used to write about any topic. 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Craft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Owl Moon</a:t>
            </a:r>
          </a:p>
          <a:p>
            <a:r>
              <a:rPr lang="en-US" dirty="0" smtClean="0"/>
              <a:t>contains wonderful language, with similes and sensory descriptions.  The vocabulary choices made by the author allow the reader not only to hear the words, but feel the story.    </a:t>
            </a:r>
          </a:p>
          <a:p>
            <a:r>
              <a:rPr lang="en-US" dirty="0" smtClean="0"/>
              <a:t>Students can analyze and discuss what makes the language in this book feel intense and vivid.  They can then write something new (a color poem, perhaps) or revise a piece of writing, making sure to use language that brings the story to life.  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b="1" u="sng" dirty="0"/>
              <a:t>Things to Consider When Selecting </a:t>
            </a:r>
            <a:r>
              <a:rPr lang="en-US" dirty="0"/>
              <a:t/>
            </a:r>
            <a:br>
              <a:rPr lang="en-US" dirty="0"/>
            </a:br>
            <a:r>
              <a:rPr lang="en-US" b="1" u="sng" dirty="0"/>
              <a:t>Touchstone Texts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n-US" dirty="0"/>
              <a:t>You have read the text and you love it</a:t>
            </a:r>
          </a:p>
          <a:p>
            <a:pPr lvl="0"/>
            <a:r>
              <a:rPr lang="en-US" dirty="0"/>
              <a:t>You and your students have talked about the text a lot as readers first</a:t>
            </a:r>
          </a:p>
          <a:p>
            <a:pPr lvl="0"/>
            <a:r>
              <a:rPr lang="en-US" dirty="0"/>
              <a:t>You find many things to teach in the text</a:t>
            </a:r>
          </a:p>
          <a:p>
            <a:pPr lvl="0"/>
            <a:r>
              <a:rPr lang="en-US" dirty="0"/>
              <a:t>You can imagine talking about the text for a very long time</a:t>
            </a:r>
          </a:p>
          <a:p>
            <a:pPr lvl="0"/>
            <a:r>
              <a:rPr lang="en-US" dirty="0"/>
              <a:t>Your entire class can have access to the text</a:t>
            </a:r>
          </a:p>
          <a:p>
            <a:pPr lvl="0"/>
            <a:r>
              <a:rPr lang="en-US" dirty="0"/>
              <a:t>Your students can read the text independently or with some support</a:t>
            </a:r>
          </a:p>
          <a:p>
            <a:pPr lvl="0"/>
            <a:r>
              <a:rPr lang="en-US" dirty="0"/>
              <a:t>The text is a little more sophisticated than the writing of your best students</a:t>
            </a:r>
          </a:p>
          <a:p>
            <a:pPr lvl="0"/>
            <a:r>
              <a:rPr lang="en-US" dirty="0"/>
              <a:t>The text is written by a writer you trust</a:t>
            </a:r>
          </a:p>
          <a:p>
            <a:pPr lvl="0"/>
            <a:r>
              <a:rPr lang="en-US" dirty="0"/>
              <a:t>The text is a good example of a particular type of writing</a:t>
            </a:r>
          </a:p>
          <a:p>
            <a:pPr lvl="0"/>
            <a:r>
              <a:rPr lang="en-US" dirty="0"/>
              <a:t>The text is of a genre you are studying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References and Lesson Sources </a:t>
            </a:r>
            <a:br>
              <a:rPr lang="en-US" dirty="0" smtClean="0"/>
            </a:br>
            <a:r>
              <a:rPr lang="en-US" dirty="0" smtClean="0"/>
              <a:t>for Teachers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9800"/>
            <a:ext cx="8229600" cy="4389120"/>
          </a:xfrm>
        </p:spPr>
        <p:txBody>
          <a:bodyPr/>
          <a:lstStyle/>
          <a:p>
            <a:pPr algn="ctr"/>
            <a:r>
              <a:rPr lang="en-US" dirty="0" smtClean="0"/>
              <a:t>http://writingfix.com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Activity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With your tutoring group, analyze a piece of literature.  Brainstorm ways that it can be used as a mentor text.  You may find idea, structure, or craft lesson ideas.  </a:t>
            </a:r>
          </a:p>
          <a:p>
            <a:r>
              <a:rPr lang="en-US" dirty="0" smtClean="0"/>
              <a:t>Record your ideas on the chart.</a:t>
            </a:r>
          </a:p>
          <a:p>
            <a:r>
              <a:rPr lang="en-US" dirty="0" smtClean="0"/>
              <a:t>In a few minutes, you will share your ideas with the class. 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Harrison, Corbett.  (2009).  </a:t>
            </a:r>
            <a:r>
              <a:rPr lang="en-US" u="sng" dirty="0" smtClean="0"/>
              <a:t>The Seven Elements of a Differentiated Writing Program</a:t>
            </a:r>
            <a:r>
              <a:rPr lang="en-US" dirty="0" smtClean="0"/>
              <a:t>.  Power point presentation, accessed at </a:t>
            </a:r>
            <a:r>
              <a:rPr lang="en-US" dirty="0" smtClean="0">
                <a:hlinkClick r:id="rId2"/>
              </a:rPr>
              <a:t>www.writingfix.com</a:t>
            </a:r>
            <a:r>
              <a:rPr lang="en-US" dirty="0" smtClean="0"/>
              <a:t>.</a:t>
            </a:r>
          </a:p>
          <a:p>
            <a:r>
              <a:rPr lang="en-US" dirty="0" smtClean="0"/>
              <a:t>Manning, M., &amp; Manning, G.  (1992).  Reading-Writing Connections.  </a:t>
            </a:r>
            <a:r>
              <a:rPr lang="en-US" u="sng" smtClean="0"/>
              <a:t>Teaching K-8.</a:t>
            </a:r>
            <a:r>
              <a:rPr lang="en-US" smtClean="0"/>
              <a:t>  </a:t>
            </a:r>
            <a:endParaRPr lang="en-US" dirty="0" smtClean="0"/>
          </a:p>
          <a:p>
            <a:r>
              <a:rPr lang="en-US" dirty="0" smtClean="0"/>
              <a:t>Morrow, L.  (2009).  </a:t>
            </a:r>
            <a:r>
              <a:rPr lang="en-US" u="sng" dirty="0" smtClean="0"/>
              <a:t>Literacy Development in the Early </a:t>
            </a:r>
            <a:r>
              <a:rPr lang="en-US" dirty="0" smtClean="0"/>
              <a:t>Years (6</a:t>
            </a:r>
            <a:r>
              <a:rPr lang="en-US" baseline="30000" dirty="0" smtClean="0"/>
              <a:t>th</a:t>
            </a:r>
            <a:r>
              <a:rPr lang="en-US" dirty="0" smtClean="0"/>
              <a:t> ed.). New York:  Pearson.  </a:t>
            </a:r>
          </a:p>
          <a:p>
            <a:pPr lvl="0"/>
            <a:r>
              <a:rPr lang="en-US" dirty="0" err="1" smtClean="0"/>
              <a:t>Sturgell</a:t>
            </a:r>
            <a:r>
              <a:rPr lang="en-US" dirty="0"/>
              <a:t>, I.  (2008).  Touchstone Tests:  Fertile Ground for Creativity.  </a:t>
            </a:r>
            <a:r>
              <a:rPr lang="en-US" u="sng" dirty="0"/>
              <a:t>The Reading Teacher, 61(5), </a:t>
            </a:r>
            <a:r>
              <a:rPr lang="en-US" dirty="0"/>
              <a:t> 411-414.  </a:t>
            </a:r>
            <a:endParaRPr lang="en-US" dirty="0" smtClean="0"/>
          </a:p>
          <a:p>
            <a:pPr lvl="0"/>
            <a:r>
              <a:rPr lang="en-US" dirty="0" smtClean="0"/>
              <a:t>Tompkins, G.  (2002).  Struggling Readers are Struggling Writers, Too.  </a:t>
            </a:r>
            <a:r>
              <a:rPr lang="en-US" u="sng" dirty="0" smtClean="0"/>
              <a:t>Reading and Writing Quarterly, 18</a:t>
            </a:r>
            <a:r>
              <a:rPr lang="en-US" dirty="0" smtClean="0"/>
              <a:t>.  175-193. 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Connection between </a:t>
            </a:r>
            <a:r>
              <a:rPr lang="en-US" dirty="0"/>
              <a:t>R</a:t>
            </a:r>
            <a:r>
              <a:rPr lang="en-US" dirty="0" smtClean="0"/>
              <a:t>eading and Writing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468880"/>
            <a:ext cx="8229600" cy="4389120"/>
          </a:xfrm>
        </p:spPr>
        <p:txBody>
          <a:bodyPr/>
          <a:lstStyle/>
          <a:p>
            <a:r>
              <a:rPr lang="en-US" sz="3200" dirty="0" smtClean="0"/>
              <a:t>Both activities ask learners to:</a:t>
            </a:r>
          </a:p>
          <a:p>
            <a:pPr lvl="2"/>
            <a:r>
              <a:rPr lang="en-US" sz="2400" dirty="0" smtClean="0"/>
              <a:t>Organize ideas</a:t>
            </a:r>
          </a:p>
          <a:p>
            <a:pPr lvl="2"/>
            <a:r>
              <a:rPr lang="en-US" sz="2400" dirty="0" smtClean="0"/>
              <a:t>Generate ideas</a:t>
            </a:r>
          </a:p>
          <a:p>
            <a:pPr lvl="2"/>
            <a:r>
              <a:rPr lang="en-US" sz="2400" dirty="0" smtClean="0"/>
              <a:t>Monitor their thoughts</a:t>
            </a:r>
          </a:p>
          <a:p>
            <a:pPr lvl="2"/>
            <a:r>
              <a:rPr lang="en-US" sz="2400" dirty="0" smtClean="0"/>
              <a:t>Problem solve</a:t>
            </a:r>
          </a:p>
          <a:p>
            <a:pPr lvl="2"/>
            <a:r>
              <a:rPr lang="en-US" sz="2400" dirty="0" smtClean="0"/>
              <a:t>Revise how to think about the ideas</a:t>
            </a:r>
          </a:p>
          <a:p>
            <a:pPr lvl="7" algn="ctr"/>
            <a:endParaRPr lang="en-US" dirty="0" smtClean="0"/>
          </a:p>
          <a:p>
            <a:pPr lvl="7" algn="ctr"/>
            <a:r>
              <a:rPr lang="en-US" dirty="0" smtClean="0"/>
              <a:t>Morrow (2009, p. 235)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229600" cy="4389120"/>
          </a:xfrm>
        </p:spPr>
        <p:txBody>
          <a:bodyPr/>
          <a:lstStyle/>
          <a:p>
            <a:r>
              <a:rPr lang="en-US" dirty="0" smtClean="0"/>
              <a:t>We continually read what we are writing, going back and forth between writing, reading, rewriting, and rereading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We review materials on a topic before we write about it, reading like a writer to gather ideas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When we write those ideas down, they become clearer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3528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Therefore, if a student is a struggling reader, they are probably a struggling writer, too!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906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What Research Knows About Struggling Writers: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438912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They see </a:t>
            </a:r>
            <a:r>
              <a:rPr lang="en-US" dirty="0"/>
              <a:t>writing as putting words on </a:t>
            </a:r>
            <a:r>
              <a:rPr lang="en-US" dirty="0" smtClean="0"/>
              <a:t>paper, not developing ideas</a:t>
            </a:r>
            <a:endParaRPr lang="en-US" dirty="0"/>
          </a:p>
          <a:p>
            <a:r>
              <a:rPr lang="en-US" dirty="0" smtClean="0"/>
              <a:t>They are not aware of audience, purpose, and form.</a:t>
            </a:r>
            <a:endParaRPr lang="en-US" dirty="0"/>
          </a:p>
          <a:p>
            <a:r>
              <a:rPr lang="en-US" dirty="0" smtClean="0"/>
              <a:t>They write </a:t>
            </a:r>
            <a:r>
              <a:rPr lang="en-US" dirty="0"/>
              <a:t>without stopping to reread </a:t>
            </a:r>
            <a:r>
              <a:rPr lang="en-US" dirty="0" smtClean="0"/>
              <a:t>or think </a:t>
            </a:r>
            <a:r>
              <a:rPr lang="en-US" dirty="0"/>
              <a:t>about their writing.</a:t>
            </a:r>
          </a:p>
          <a:p>
            <a:r>
              <a:rPr lang="en-US" dirty="0" smtClean="0"/>
              <a:t>They assume that longer pieces of writing are better than short pieces.</a:t>
            </a:r>
          </a:p>
          <a:p>
            <a:r>
              <a:rPr lang="en-US" dirty="0" smtClean="0"/>
              <a:t>They use fewer strategies and don’t monitor their use.</a:t>
            </a:r>
          </a:p>
          <a:p>
            <a:pPr>
              <a:buNone/>
            </a:pPr>
            <a:r>
              <a:rPr lang="en-US" dirty="0" smtClean="0"/>
              <a:t>					</a:t>
            </a:r>
          </a:p>
          <a:p>
            <a:pPr>
              <a:buNone/>
            </a:pPr>
            <a:r>
              <a:rPr lang="en-US" dirty="0"/>
              <a:t>	</a:t>
            </a:r>
            <a:r>
              <a:rPr lang="en-US" dirty="0" smtClean="0"/>
              <a:t>					(from Tompkins, 2002)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What is a Mentor Text?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68880"/>
            <a:ext cx="8229600" cy="4389120"/>
          </a:xfrm>
        </p:spPr>
        <p:txBody>
          <a:bodyPr/>
          <a:lstStyle/>
          <a:p>
            <a:r>
              <a:rPr lang="en-US" sz="2800" dirty="0" smtClean="0"/>
              <a:t>A piece of literature that is used to inspire writers as they work through the writing process.</a:t>
            </a:r>
          </a:p>
          <a:p>
            <a:r>
              <a:rPr lang="en-US" sz="2800" dirty="0" smtClean="0"/>
              <a:t> It is also known as a touchstone text.</a:t>
            </a:r>
          </a:p>
          <a:p>
            <a:r>
              <a:rPr lang="en-US" sz="2800" dirty="0" smtClean="0"/>
              <a:t>It can be literature from any genre.</a:t>
            </a:r>
          </a:p>
          <a:p>
            <a:r>
              <a:rPr lang="en-US" sz="2800" dirty="0" smtClean="0"/>
              <a:t>It can be used while writing any genre.</a:t>
            </a:r>
          </a:p>
          <a:p>
            <a:r>
              <a:rPr lang="en-US" sz="2800" dirty="0" smtClean="0"/>
              <a:t>It can be used with any age group of students.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9060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Why Reading Specialists use Mentor Texts: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468880"/>
            <a:ext cx="8229600" cy="4389120"/>
          </a:xfrm>
        </p:spPr>
        <p:txBody>
          <a:bodyPr>
            <a:normAutofit/>
          </a:bodyPr>
          <a:lstStyle/>
          <a:p>
            <a:r>
              <a:rPr lang="en-US" dirty="0" smtClean="0"/>
              <a:t>They provide a model for students to analyze.</a:t>
            </a:r>
          </a:p>
          <a:p>
            <a:r>
              <a:rPr lang="en-US" dirty="0" smtClean="0"/>
              <a:t>Students can review the mentor text through out the writing process.</a:t>
            </a:r>
          </a:p>
          <a:p>
            <a:r>
              <a:rPr lang="en-US" dirty="0" smtClean="0"/>
              <a:t>MTs engage students in the writing process.</a:t>
            </a:r>
          </a:p>
          <a:p>
            <a:r>
              <a:rPr lang="en-US" dirty="0" smtClean="0"/>
              <a:t>MTs prove the validity of a skill/strategy because “real authors” use it.</a:t>
            </a:r>
          </a:p>
          <a:p>
            <a:r>
              <a:rPr lang="en-US" dirty="0" smtClean="0"/>
              <a:t>They anchor instruction.</a:t>
            </a:r>
          </a:p>
          <a:p>
            <a:r>
              <a:rPr lang="en-US" dirty="0" smtClean="0"/>
              <a:t>MTs build a connection between reading and writing.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6600" dirty="0" smtClean="0"/>
              <a:t>Using Mentor Texts</a:t>
            </a:r>
            <a:endParaRPr lang="en-US" sz="6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4038600"/>
          </a:xfrm>
        </p:spPr>
        <p:txBody>
          <a:bodyPr>
            <a:normAutofit/>
          </a:bodyPr>
          <a:lstStyle/>
          <a:p>
            <a:r>
              <a:rPr lang="en-US" sz="3600" i="1" dirty="0" smtClean="0"/>
              <a:t>a published piece of writing whose</a:t>
            </a:r>
            <a:r>
              <a:rPr lang="en-US" sz="3600" b="1" i="1" dirty="0" smtClean="0"/>
              <a:t> idea</a:t>
            </a:r>
            <a:r>
              <a:rPr lang="en-US" sz="3600" i="1" dirty="0" smtClean="0"/>
              <a:t>, whose </a:t>
            </a:r>
            <a:r>
              <a:rPr lang="en-US" sz="3600" b="1" i="1" dirty="0" smtClean="0"/>
              <a:t>structure</a:t>
            </a:r>
            <a:r>
              <a:rPr lang="en-US" sz="3600" i="1" dirty="0" smtClean="0"/>
              <a:t>, or whose </a:t>
            </a:r>
            <a:r>
              <a:rPr lang="en-US" sz="3600" b="1" i="1" dirty="0" smtClean="0"/>
              <a:t>written craft</a:t>
            </a:r>
            <a:r>
              <a:rPr lang="en-US" sz="3600" i="1" dirty="0" smtClean="0"/>
              <a:t> can be used to inspire a student to write something original.</a:t>
            </a:r>
          </a:p>
          <a:p>
            <a:pPr>
              <a:buNone/>
            </a:pPr>
            <a:r>
              <a:rPr lang="en-US" sz="3600" i="1" dirty="0" smtClean="0"/>
              <a:t>					-Corbett Harrison</a:t>
            </a:r>
            <a:endParaRPr lang="en-US" sz="3600" dirty="0" smtClean="0"/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Ideas </a:t>
            </a:r>
            <a:r>
              <a:rPr lang="en-US" sz="1800" dirty="0" smtClean="0"/>
              <a:t>(from Harrison)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5562600"/>
          </a:xfrm>
        </p:spPr>
        <p:txBody>
          <a:bodyPr>
            <a:normAutofit/>
          </a:bodyPr>
          <a:lstStyle/>
          <a:p>
            <a:pPr algn="ctr"/>
            <a:r>
              <a:rPr lang="en-US" sz="2400" dirty="0" smtClean="0"/>
              <a:t>Cloudy with a Chance of Meatballs </a:t>
            </a:r>
          </a:p>
          <a:p>
            <a:r>
              <a:rPr lang="en-US" sz="2400" dirty="0" smtClean="0"/>
              <a:t>a fun story about the land of Chew-and-Swallow, where it rains different foods for breakfast, lunch, and dinner every day. This is a unique idea that can be used to inspire original ideas!</a:t>
            </a:r>
          </a:p>
          <a:p>
            <a:r>
              <a:rPr lang="en-US" sz="2400" dirty="0" smtClean="0"/>
              <a:t>You might, for example, challenge your students to write about an original day in the land of Chew-and-Swallow, using foods that were not used in the original text. Or you might invent an original land where something </a:t>
            </a:r>
            <a:r>
              <a:rPr lang="en-US" sz="2400" i="1" dirty="0" smtClean="0"/>
              <a:t>else unusual rains from the sky.</a:t>
            </a:r>
          </a:p>
          <a:p>
            <a:endParaRPr lang="en-US" sz="20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185</TotalTime>
  <Words>897</Words>
  <Application>Microsoft Office PowerPoint</Application>
  <PresentationFormat>On-screen Show (4:3)</PresentationFormat>
  <Paragraphs>78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Flow</vt:lpstr>
      <vt:lpstr>Using Mentor Texts with Struggling Readers</vt:lpstr>
      <vt:lpstr>Connection between Reading and Writing</vt:lpstr>
      <vt:lpstr>Slide 3</vt:lpstr>
      <vt:lpstr>Therefore, if a student is a struggling reader, they are probably a struggling writer, too!</vt:lpstr>
      <vt:lpstr>What Research Knows About Struggling Writers:</vt:lpstr>
      <vt:lpstr>What is a Mentor Text?</vt:lpstr>
      <vt:lpstr>Why Reading Specialists use Mentor Texts:</vt:lpstr>
      <vt:lpstr>Using Mentor Texts</vt:lpstr>
      <vt:lpstr>Ideas (from Harrison)</vt:lpstr>
      <vt:lpstr>Structure (from Harrison)</vt:lpstr>
      <vt:lpstr>Craft </vt:lpstr>
      <vt:lpstr>Things to Consider When Selecting  Touchstone Texts</vt:lpstr>
      <vt:lpstr>References and Lesson Sources  for Teachers</vt:lpstr>
      <vt:lpstr>Activity</vt:lpstr>
      <vt:lpstr>references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Using Mentor Texts with Struggling Readers</dc:title>
  <dc:creator>Katie</dc:creator>
  <cp:lastModifiedBy>tstephen</cp:lastModifiedBy>
  <cp:revision>39</cp:revision>
  <dcterms:created xsi:type="dcterms:W3CDTF">2010-11-28T19:00:08Z</dcterms:created>
  <dcterms:modified xsi:type="dcterms:W3CDTF">2012-06-15T17:18:04Z</dcterms:modified>
</cp:coreProperties>
</file>

<file path=docProps/thumbnail.jpeg>
</file>